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6" name="Shape 14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26" name="Shape 2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SzPct val="1000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SzPct val="1000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SzPct val="1000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400"/>
              </a:spcBef>
              <a:buClr>
                <a:srgbClr val="888888"/>
              </a:buClr>
              <a:buSzPct val="100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buClr>
                <a:srgbClr val="888888"/>
              </a:buClr>
              <a:buSzPct val="1000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buClr>
                <a:srgbClr val="888888"/>
              </a:buClr>
              <a:buSzPct val="1000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buClr>
                <a:srgbClr val="888888"/>
              </a:buClr>
              <a:buSzPct val="100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buClr>
                <a:srgbClr val="888888"/>
              </a:buClr>
              <a:buSzPct val="100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SzPct val="100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SzPct val="100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SzPct val="100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SzPct val="100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SzPct val="100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SzPct val="100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SzPct val="77777"/>
              <a:buNone/>
              <a:defRPr sz="1800"/>
            </a:lvl2pPr>
            <a:lvl3pPr indent="0" lvl="2">
              <a:spcBef>
                <a:spcPts val="0"/>
              </a:spcBef>
              <a:buSzPct val="77777"/>
              <a:buNone/>
              <a:defRPr sz="1800"/>
            </a:lvl3pPr>
            <a:lvl4pPr indent="0" lvl="3">
              <a:spcBef>
                <a:spcPts val="0"/>
              </a:spcBef>
              <a:buSzPct val="77777"/>
              <a:buNone/>
              <a:defRPr sz="1800"/>
            </a:lvl4pPr>
            <a:lvl5pPr indent="0" lvl="4">
              <a:spcBef>
                <a:spcPts val="0"/>
              </a:spcBef>
              <a:buSzPct val="77777"/>
              <a:buNone/>
              <a:defRPr sz="1800"/>
            </a:lvl5pPr>
            <a:lvl6pPr indent="0" lvl="5">
              <a:spcBef>
                <a:spcPts val="0"/>
              </a:spcBef>
              <a:buSzPct val="77777"/>
              <a:buNone/>
              <a:defRPr sz="1800"/>
            </a:lvl6pPr>
            <a:lvl7pPr indent="0" lvl="6">
              <a:spcBef>
                <a:spcPts val="0"/>
              </a:spcBef>
              <a:buSzPct val="77777"/>
              <a:buNone/>
              <a:defRPr sz="1800"/>
            </a:lvl7pPr>
            <a:lvl8pPr indent="0" lvl="7">
              <a:spcBef>
                <a:spcPts val="0"/>
              </a:spcBef>
              <a:buSzPct val="77777"/>
              <a:buNone/>
              <a:defRPr sz="1800"/>
            </a:lvl8pPr>
            <a:lvl9pPr indent="0" lvl="8">
              <a:spcBef>
                <a:spcPts val="0"/>
              </a:spcBef>
              <a:buSzPct val="77777"/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buSzPct val="116666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SzPct val="77777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0949" y="914400"/>
            <a:ext cx="3329849" cy="436277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/>
          <p:nvPr>
            <p:ph idx="1" type="body"/>
          </p:nvPr>
        </p:nvSpPr>
        <p:spPr>
          <a:xfrm>
            <a:off x="0" y="29775"/>
            <a:ext cx="5951400" cy="6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George Washington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 Cabinet selected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</a:pPr>
            <a:r>
              <a:rPr lang="en-US"/>
              <a:t>Advisors to President</a:t>
            </a:r>
          </a:p>
          <a:p>
            <a:pPr lv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85714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Hamilton Assumes State Debts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Strict and Loose Construction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SzPct val="100000"/>
            </a:pPr>
            <a:r>
              <a:rPr lang="en-US"/>
              <a:t>How to read the Constitution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Political Parties form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Federalists v. Dem-Rep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Whiskey Rebellion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Citizen Genet- and the French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Jay’s and Pinkney’s Treaty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Farewell</a:t>
            </a: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0" y="0"/>
            <a:ext cx="4749858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Madison 1808-1816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Embargo Act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Non-Intercourse Act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 of 1812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Fort McHenry - FS Key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SzPct val="100000"/>
            </a:pPr>
            <a:r>
              <a:rPr lang="en-US"/>
              <a:t>Star Spangled Banner- 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Hartford Convention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Treaty of Ghent</a:t>
            </a: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Battle of New Orleans</a:t>
            </a:r>
          </a:p>
        </p:txBody>
      </p:sp>
      <p:sp>
        <p:nvSpPr>
          <p:cNvPr id="142" name="Shape 14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Shape 1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49858" y="762000"/>
            <a:ext cx="4358515" cy="5313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443550" y="18199"/>
            <a:ext cx="82296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Tried to keep us out of War</a:t>
            </a:r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93000" y="809000"/>
            <a:ext cx="8593800" cy="56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18796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en-US" sz="2960" u="none" cap="none" strike="noStrike">
                <a:solidFill>
                  <a:schemeClr val="dk1"/>
                </a:solidFill>
              </a:rPr>
              <a:t>Napoleonic Wars continue (all the way to 1815!)</a:t>
            </a: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b="1" i="0" lang="en-US" sz="2960" u="none" cap="none" strike="noStrike">
                <a:solidFill>
                  <a:schemeClr val="dk1"/>
                </a:solidFill>
              </a:rPr>
              <a:t>Madison follows Jefferson</a:t>
            </a: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w/Non-Intercourse Act- limit exposure of US shipping but maintain commerce</a:t>
            </a: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en-US" sz="2960" u="none" cap="none" strike="noStrike">
                <a:solidFill>
                  <a:schemeClr val="dk1"/>
                </a:solidFill>
              </a:rPr>
              <a:t>-War Hungry Southerners</a:t>
            </a: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seeking to Expand US into Canada and Ambivalent Northerners.  Crisis- War of 1812</a:t>
            </a: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en-US" sz="2960" u="none" cap="none" strike="noStrike">
                <a:solidFill>
                  <a:schemeClr val="dk1"/>
                </a:solidFill>
              </a:rPr>
              <a:t>-Congress Declares War over Impressment and support of Indian uprisings in Territories</a:t>
            </a: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1" i="0" lang="en-US" sz="2960" u="none" cap="none" strike="noStrike">
                <a:solidFill>
                  <a:schemeClr val="dk1"/>
                </a:solidFill>
              </a:rPr>
              <a:t>-Northeasterner’s reluctant</a:t>
            </a: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 in some cases refuse to take part in an Offensive War- Theatre of War – Great Lakes.  Washington DC burned by British, US burns York, Canada</a:t>
            </a: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9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9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9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609600" y="592241"/>
            <a:ext cx="4343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51396" lvl="0" marL="0" marR="0" rtl="0" algn="l">
              <a:spcBef>
                <a:spcPts val="0"/>
              </a:spcBef>
              <a:buClr>
                <a:schemeClr val="dk1"/>
              </a:buClr>
              <a:buSzPct val="99974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 of 1812 Continued..1813, 1814, 1815</a:t>
            </a:r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228600" y="2176013"/>
            <a:ext cx="8229600" cy="42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Blockade by British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 War Theatre, SouthEast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Federalists in North resent War, Virginian dominated govt. and fear dilution of power as Western States grow.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 Hartford Convention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Backfires, seen as disloyal- War is about to end anyway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Andrew Jackson (future President) wins Battle of New Orleans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Treaty of Ghent, ends War- Surge of Nationalism and Patriotism- Enter the Era of Good Feeling begins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Federalist party on ropes</a:t>
            </a:r>
          </a:p>
          <a:p>
            <a:pPr indent="-151130" lvl="1" marL="457200" marR="0" rtl="0" algn="l">
              <a:lnSpc>
                <a:spcPct val="80000"/>
              </a:lnSpc>
              <a:spcBef>
                <a:spcPts val="476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3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cdn-6.historyguy.com/war_of_1812_map.jpg" id="156" name="Shape 1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1549" y="5687"/>
            <a:ext cx="3496497" cy="3113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x="0" y="0"/>
            <a:ext cx="50913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Monroe 1816-1824</a:t>
            </a:r>
          </a:p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0000"/>
              <a:buFont typeface="Arial"/>
              <a:buNone/>
            </a:pPr>
            <a:r>
              <a:rPr lang="en-US" sz="3000"/>
              <a:t>4th Virginian!</a:t>
            </a:r>
          </a:p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0000"/>
              <a:buFont typeface="Arial"/>
              <a:buNone/>
            </a:pPr>
            <a:r>
              <a:rPr lang="en-US" sz="3000"/>
              <a:t>Dem-Republican</a:t>
            </a:r>
          </a:p>
          <a:p>
            <a:pPr indent="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-US" sz="4800"/>
              <a:t>Era of Good Feeling (</a:t>
            </a:r>
            <a:r>
              <a:rPr lang="en-US" sz="1800"/>
              <a:t>? what does this mean?)</a:t>
            </a:r>
          </a:p>
          <a:p>
            <a:pPr indent="-406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American System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Tariff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Bank 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Internal Improvement</a:t>
            </a: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Monroe Doctrine</a:t>
            </a:r>
          </a:p>
          <a:p>
            <a:pPr lvl="1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/>
              <a:t>Secr. State JQAdams</a:t>
            </a:r>
          </a:p>
        </p:txBody>
      </p:sp>
      <p:sp>
        <p:nvSpPr>
          <p:cNvPr id="162" name="Shape 16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Shape 1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16127" y="838200"/>
            <a:ext cx="3555575" cy="355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457200" y="-5"/>
            <a:ext cx="8229600" cy="7017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and… what else</a:t>
            </a:r>
          </a:p>
        </p:txBody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457200" y="701700"/>
            <a:ext cx="8229600" cy="52770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Washington DC created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Population Growth continues- From approx. 4 million in 1790 to 10 million 1820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Manufacturing and Textile Mills- form in NorthEast (Lowell mass)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Cotton Gin-&gt;Mass migration of slaves (2nd Middle Passage) to Deep South and Cotton Plantations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1808- no more importing of slaves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North/South divide on Tariffs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Canal systems develop- Erie Canal completed NYC becomes largest City in US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Missouri Compromise- one slave State (Missouri) one free State (Maine)-NO TALKING ABOUT IT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Working w/out a Map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457200" y="1600201"/>
            <a:ext cx="80010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Constitution- No specifics on the Organization of Executive Branch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Organization</a:t>
            </a:r>
          </a:p>
          <a:p>
            <a:pPr indent="-228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Based on Precedent (English System)</a:t>
            </a:r>
          </a:p>
          <a:p>
            <a:pPr indent="-2286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Secretary of War (today Defense) – Henry Knox</a:t>
            </a:r>
          </a:p>
          <a:p>
            <a:pPr indent="-2286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Secretary of Treasury- Hamilton</a:t>
            </a:r>
          </a:p>
          <a:p>
            <a:pPr indent="-2286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Secretary of State- Jefferson</a:t>
            </a:r>
          </a:p>
          <a:p>
            <a:pPr indent="-228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Added</a:t>
            </a:r>
          </a:p>
          <a:p>
            <a:pPr indent="-2286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Attorney General (Lawyer)</a:t>
            </a:r>
          </a:p>
          <a:p>
            <a:pPr indent="-228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 Constitution</a:t>
            </a:r>
            <a:r>
              <a:rPr lang="en-US"/>
              <a:t>, the Position is 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subject to advice and consent of Senate </a:t>
            </a:r>
            <a:r>
              <a:rPr lang="en-US"/>
              <a:t>(NOT THE HOUSE-why not?)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Hamilton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457200" y="1066808"/>
            <a:ext cx="80772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Active Secretary of Treasury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0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Sought to stabilize Debt (enormous!) to ensure future creditors would be willing to buy debt (help finance US)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Original purchasers of debt had already sold, so new owners gained windfall profit.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Paid off State Debt- alienated Southern States which had already paid their bonds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0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a Manufacturing base in US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Would US be Agricultural or Manufacturing State?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Enlightened ideas on “capitalism”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Protect US industry until they were ready for the World Stage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0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Bank of US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 rejected at Constitutional convention- 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Hamilton v. Jefferson</a:t>
            </a:r>
          </a:p>
          <a:p>
            <a:pPr indent="-228600" lvl="3" marL="1600200" marR="0" rtl="0" algn="l">
              <a:lnSpc>
                <a:spcPct val="80000"/>
              </a:lnSpc>
              <a:spcBef>
                <a:spcPts val="30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Loose v. Strict Construction</a:t>
            </a:r>
          </a:p>
          <a:p>
            <a:pPr indent="-228600" lvl="3" marL="1600200" marR="0" rtl="0" algn="l">
              <a:lnSpc>
                <a:spcPct val="80000"/>
              </a:lnSpc>
              <a:spcBef>
                <a:spcPts val="30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53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Commerce Clause and Necessary and Proper Clause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Bank to provide liquidity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4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742950" marR="0" rtl="0" algn="l">
              <a:lnSpc>
                <a:spcPct val="80000"/>
              </a:lnSpc>
              <a:spcBef>
                <a:spcPts val="408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4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Political Parties Emerge</a:t>
            </a: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457200" y="129797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foreseen at Constitution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Madison foresaw factions (Federalist Papers)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Federalist Party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Dominated by Hamilton and Northeasterners 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Strong central government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Expansive view of Constitution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Democratic Republicans (Distant ancestor to modern Democratic Party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Dominated by Jefferson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State’s Rights and Agricultural issues dominated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518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5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Populist in tone (what does th</a:t>
            </a:r>
            <a:r>
              <a:rPr lang="en-US" sz="2590"/>
              <a:t>is mean?)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Washington to the Rescue</a:t>
            </a:r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457200" y="1321225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Western Pennsylvania farmers object to Federal Tax.  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Violent action to stop payment of tax. 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Case for new Federal Government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Washington commands troops himself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13,000 militia- subdue insurrection which quickly falls away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Federal government’s first internal military act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1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Compare with responses to Shay’s Rebellion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424218" y="909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Foreign Affairs-Keep OUT!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458337" y="914400"/>
            <a:ext cx="8229600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Citizen Genet- French attempt to get US involved in French Revolution.  US had a formal alliance w/France since Battle of Saratoga</a:t>
            </a:r>
          </a:p>
          <a:p>
            <a: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Chaos of French Revolution inspired some (Jefferson), frightened others (Adams)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Jay’s Treaty- </a:t>
            </a:r>
            <a:r>
              <a:rPr lang="en-US"/>
              <a:t>British and US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Pinkney’s Treaty- Spain and US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Washington Farewell Address- STAY OUT OF EUROPEAN CONFLICTS, DON’T GET TANGLED UP W/ALLIANCES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6925" y="6925"/>
            <a:ext cx="7595100" cy="68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Adams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Only 1 Term as President</a:t>
            </a:r>
          </a:p>
          <a:p>
            <a:pPr lvl="1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/>
              <a:t>Next 1 Term President is his son- John Quincy!!!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Federalist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Role of the Media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Bad PR- Jefferson good PR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Alien and Sedition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XYZ Affair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Peace of 1800 (France/US)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Election of 1800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r>
            <a:r>
              <a:rPr b="0" baseline="3000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Amendment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Midnight Appointments </a:t>
            </a: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Madison v. Marbury</a:t>
            </a:r>
          </a:p>
          <a:p>
            <a:pPr indent="-228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Judicial Review</a:t>
            </a:r>
          </a:p>
        </p:txBody>
      </p:sp>
      <p:sp>
        <p:nvSpPr>
          <p:cNvPr id="121" name="Shape 12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23650" y="1836550"/>
            <a:ext cx="3527251" cy="4765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0" y="0"/>
            <a:ext cx="48006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04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Thomas Jefferson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Virginian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</a:pPr>
            <a:r>
              <a:rPr lang="en-US"/>
              <a:t>Democratic Republican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SzPct val="100000"/>
            </a:pPr>
            <a:r>
              <a:rPr lang="en-US"/>
              <a:t>What an Election!- Burr VP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Revolution of 1800</a:t>
            </a:r>
          </a:p>
          <a:p>
            <a:pPr lvl="1" marR="0" rtl="0" algn="l">
              <a:spcBef>
                <a:spcPts val="560"/>
              </a:spcBef>
              <a:spcAft>
                <a:spcPts val="0"/>
              </a:spcAft>
              <a:buSzPct val="100000"/>
            </a:pPr>
            <a:r>
              <a:rPr lang="en-US"/>
              <a:t>Dems take POWER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Louisiana Purchase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Debt</a:t>
            </a: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Contradictions- an imp</a:t>
            </a:r>
            <a:r>
              <a:rPr lang="en-US"/>
              <a:t>erfect human being</a:t>
            </a: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Impressment and War</a:t>
            </a:r>
          </a:p>
        </p:txBody>
      </p:sp>
      <p:sp>
        <p:nvSpPr>
          <p:cNvPr id="128" name="Shape 128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5103" y="1135063"/>
            <a:ext cx="4178970" cy="49453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-279400" lvl="0" marL="0" marR="0" rtl="0" algn="ctr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Man of Contradictions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435591" y="1219199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Wrote all men are created equal and saw Africans as lesser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Populist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Argued Limited Constitution and State’s Rights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Argued a little Rebellion every 20 years is healthy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Flexed US muscle w/Tripoli Pirates</a:t>
            </a:r>
          </a:p>
          <a:p>
            <a:pPr indent="-151130" lvl="0" marL="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3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3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Shape 136"/>
          <p:cNvSpPr txBox="1"/>
          <p:nvPr>
            <p:ph idx="2" type="body"/>
          </p:nvPr>
        </p:nvSpPr>
        <p:spPr>
          <a:xfrm>
            <a:off x="4648200" y="1219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Enslaved Africans and had children w/his slave Sally Hemmings (can a slave consent?)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Wealthy, erudite, elitist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Louisiana Purchase, despite believing it was contrary to Constitutional Powers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Led the Country 20 years after Independence, didn’t want a rebellion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476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Signed the Embargo Act of 1807 in order to stay out of War w/England and France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